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3" r:id="rId3"/>
    <p:sldId id="261" r:id="rId4"/>
    <p:sldId id="262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6" d="100"/>
          <a:sy n="66" d="100"/>
        </p:scale>
        <p:origin x="-84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6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3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4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1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7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1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1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3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2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34061-D343-0A4C-AAAF-FA4CCB680544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3A31-0CF4-0646-A532-74D68F002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7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7" y="368547"/>
            <a:ext cx="1087390" cy="1087390"/>
          </a:xfrm>
          <a:prstGeom prst="rect">
            <a:avLst/>
          </a:prstGeom>
        </p:spPr>
      </p:pic>
      <p:pic>
        <p:nvPicPr>
          <p:cNvPr id="1033" name="Picture 1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7" y="2286411"/>
            <a:ext cx="1252819" cy="10738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46210" y="368547"/>
            <a:ext cx="1817905" cy="14578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Executor</a:t>
            </a:r>
          </a:p>
        </p:txBody>
      </p:sp>
      <p:sp>
        <p:nvSpPr>
          <p:cNvPr id="7" name="Can 6"/>
          <p:cNvSpPr/>
          <p:nvPr/>
        </p:nvSpPr>
        <p:spPr>
          <a:xfrm>
            <a:off x="6046210" y="4313189"/>
            <a:ext cx="1845038" cy="1768199"/>
          </a:xfrm>
          <a:prstGeom prst="can">
            <a:avLst/>
          </a:prstGeom>
          <a:solidFill>
            <a:srgbClr val="008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Experiment Subject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US" dirty="0" smtClean="0">
                <a:solidFill>
                  <a:srgbClr val="FFFFFF"/>
                </a:solidFill>
              </a:rPr>
              <a:t>DBMS)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 flipH="1">
            <a:off x="2071397" y="1795584"/>
            <a:ext cx="1282734" cy="283524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815258" y="1826367"/>
            <a:ext cx="6225" cy="248682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15258" y="1885754"/>
            <a:ext cx="20441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Run</a:t>
            </a:r>
            <a:r>
              <a:rPr lang="en-US" sz="1400" dirty="0"/>
              <a:t> </a:t>
            </a:r>
            <a:r>
              <a:rPr lang="en-US" sz="1400" dirty="0" smtClean="0"/>
              <a:t>an experiment</a:t>
            </a:r>
          </a:p>
          <a:p>
            <a:r>
              <a:rPr lang="en-US" sz="1400" dirty="0" smtClean="0"/>
              <a:t>based on a scenario</a:t>
            </a:r>
          </a:p>
          <a:p>
            <a:r>
              <a:rPr lang="en-US" sz="1400" dirty="0" smtClean="0"/>
              <a:t>- Populate tables</a:t>
            </a:r>
          </a:p>
          <a:p>
            <a:r>
              <a:rPr lang="en-US" sz="1400" dirty="0" smtClean="0"/>
              <a:t>- Change table cardinality </a:t>
            </a:r>
          </a:p>
          <a:p>
            <a:r>
              <a:rPr lang="en-US" sz="1400" dirty="0" smtClean="0"/>
              <a:t>- Execute and time queries defined in the experiment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5913518" y="241985"/>
            <a:ext cx="3002344" cy="5960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3019" y="4495187"/>
            <a:ext cx="2857639" cy="1707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6" name="Can 35"/>
          <p:cNvSpPr/>
          <p:nvPr/>
        </p:nvSpPr>
        <p:spPr>
          <a:xfrm>
            <a:off x="710388" y="4630830"/>
            <a:ext cx="2150454" cy="1251558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LabShelf</a:t>
            </a:r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DBMS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99526" y="1954344"/>
            <a:ext cx="21774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 Create a user and </a:t>
            </a:r>
          </a:p>
          <a:p>
            <a:r>
              <a:rPr lang="en-US" sz="1400" dirty="0" smtClean="0"/>
              <a:t>a lab notebook</a:t>
            </a:r>
          </a:p>
          <a:p>
            <a:r>
              <a:rPr lang="en-US" sz="1400" dirty="0" smtClean="0"/>
              <a:t>- Load an experiment</a:t>
            </a:r>
          </a:p>
          <a:p>
            <a:r>
              <a:rPr lang="en-US" sz="1400" dirty="0" smtClean="0"/>
              <a:t>- Launch/pause/</a:t>
            </a:r>
            <a:r>
              <a:rPr lang="en-US" sz="1400" dirty="0"/>
              <a:t>r</a:t>
            </a:r>
            <a:r>
              <a:rPr lang="en-US" sz="1400" dirty="0" smtClean="0"/>
              <a:t>esume</a:t>
            </a:r>
          </a:p>
          <a:p>
            <a:r>
              <a:rPr lang="en-US" sz="1400" dirty="0" smtClean="0"/>
              <a:t>an experiment </a:t>
            </a:r>
          </a:p>
          <a:p>
            <a:r>
              <a:rPr lang="en-US" sz="1400" dirty="0" smtClean="0"/>
              <a:t>- Analyze the results </a:t>
            </a:r>
          </a:p>
          <a:p>
            <a:r>
              <a:rPr lang="en-US" sz="1400" dirty="0" smtClean="0"/>
              <a:t>of the completed </a:t>
            </a:r>
          </a:p>
          <a:p>
            <a:r>
              <a:rPr lang="en-US" sz="1400" dirty="0" smtClean="0"/>
              <a:t>run using plugins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9548" y="5887512"/>
            <a:ext cx="2911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Store experiment and analysis results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29841" y="3873289"/>
            <a:ext cx="18751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- Poll any pending experiment</a:t>
            </a:r>
          </a:p>
          <a:p>
            <a:r>
              <a:rPr lang="en-US" sz="1400" dirty="0" smtClean="0"/>
              <a:t>- Update experiment</a:t>
            </a:r>
            <a:r>
              <a:rPr lang="en-US" sz="1400" dirty="0"/>
              <a:t> </a:t>
            </a:r>
            <a:r>
              <a:rPr lang="en-US" sz="1400" dirty="0" smtClean="0"/>
              <a:t>status</a:t>
            </a:r>
          </a:p>
          <a:p>
            <a:r>
              <a:rPr lang="en-US" sz="1400" dirty="0" smtClean="0"/>
              <a:t>- Store experiment results</a:t>
            </a:r>
            <a:r>
              <a:rPr lang="en-US" sz="1400" dirty="0"/>
              <a:t> </a:t>
            </a:r>
            <a:r>
              <a:rPr lang="en-US" sz="1400" dirty="0" smtClean="0"/>
              <a:t>(query execution time, query plan, plan operator estimates, process </a:t>
            </a:r>
          </a:p>
          <a:p>
            <a:r>
              <a:rPr lang="en-US" sz="1400" dirty="0" smtClean="0"/>
              <a:t>information)</a:t>
            </a:r>
          </a:p>
        </p:txBody>
      </p:sp>
      <p:cxnSp>
        <p:nvCxnSpPr>
          <p:cNvPr id="47" name="Straight Arrow Connector 46"/>
          <p:cNvCxnSpPr>
            <a:endCxn id="34" idx="3"/>
          </p:cNvCxnSpPr>
          <p:nvPr/>
        </p:nvCxnSpPr>
        <p:spPr>
          <a:xfrm flipH="1">
            <a:off x="3300658" y="1788548"/>
            <a:ext cx="2745552" cy="356051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02205" y="148146"/>
            <a:ext cx="8805098" cy="6154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1303430" y="712396"/>
            <a:ext cx="1417158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91845" y="707321"/>
            <a:ext cx="165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 Run observer</a:t>
            </a:r>
          </a:p>
          <a:p>
            <a:r>
              <a:rPr lang="en-US" sz="1400" dirty="0" smtClean="0"/>
              <a:t>- Select a </a:t>
            </a:r>
            <a:r>
              <a:rPr lang="en-US" sz="1400" dirty="0" err="1" smtClean="0"/>
              <a:t>labshelf</a:t>
            </a:r>
            <a:endParaRPr lang="en-US" sz="1400" dirty="0" smtClean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54" y="1341756"/>
            <a:ext cx="446792" cy="44679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988068" y="338688"/>
            <a:ext cx="754174" cy="1449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73" y="873517"/>
            <a:ext cx="446792" cy="4467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54" y="366243"/>
            <a:ext cx="446792" cy="446792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720588" y="338687"/>
            <a:ext cx="2021654" cy="1504314"/>
            <a:chOff x="2106055" y="338687"/>
            <a:chExt cx="2021654" cy="1504314"/>
          </a:xfrm>
        </p:grpSpPr>
        <p:sp>
          <p:nvSpPr>
            <p:cNvPr id="5" name="Rectangle 4"/>
            <p:cNvSpPr/>
            <p:nvPr/>
          </p:nvSpPr>
          <p:spPr>
            <a:xfrm>
              <a:off x="2106055" y="338687"/>
              <a:ext cx="1267085" cy="14568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Observer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3259692" y="974984"/>
              <a:ext cx="1428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Analysis Plugins</a:t>
              </a: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276" y="1379575"/>
            <a:ext cx="446792" cy="44679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7851390" y="363981"/>
            <a:ext cx="924526" cy="1462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95" y="911336"/>
            <a:ext cx="446792" cy="44679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276" y="404062"/>
            <a:ext cx="446792" cy="44679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 rot="5400000">
            <a:off x="7750704" y="929132"/>
            <a:ext cx="1527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Experiment/</a:t>
            </a:r>
          </a:p>
          <a:p>
            <a:r>
              <a:rPr lang="en-US" sz="1400" dirty="0" smtClean="0"/>
              <a:t>Scenario Plugins</a:t>
            </a:r>
            <a:endParaRPr lang="en-US" sz="14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7749089" y="5447295"/>
            <a:ext cx="1044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Same (local) </a:t>
            </a:r>
          </a:p>
          <a:p>
            <a:pPr algn="r"/>
            <a:r>
              <a:rPr lang="en-US" sz="1400" dirty="0" smtClean="0"/>
              <a:t>machine</a:t>
            </a:r>
          </a:p>
        </p:txBody>
      </p:sp>
      <p:pic>
        <p:nvPicPr>
          <p:cNvPr id="1032" name="Picture 103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9774" y="1439859"/>
            <a:ext cx="1089979" cy="846551"/>
          </a:xfrm>
          <a:prstGeom prst="rect">
            <a:avLst/>
          </a:prstGeom>
        </p:spPr>
      </p:pic>
      <p:cxnSp>
        <p:nvCxnSpPr>
          <p:cNvPr id="87" name="Straight Arrow Connector 86"/>
          <p:cNvCxnSpPr>
            <a:endCxn id="1032" idx="1"/>
          </p:cNvCxnSpPr>
          <p:nvPr/>
        </p:nvCxnSpPr>
        <p:spPr>
          <a:xfrm>
            <a:off x="959020" y="1455937"/>
            <a:ext cx="580754" cy="40719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63860" y="1439859"/>
            <a:ext cx="0" cy="84655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36" idx="1"/>
          </p:cNvCxnSpPr>
          <p:nvPr/>
        </p:nvCxnSpPr>
        <p:spPr>
          <a:xfrm>
            <a:off x="1785615" y="2286411"/>
            <a:ext cx="0" cy="234441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033" idx="2"/>
          </p:cNvCxnSpPr>
          <p:nvPr/>
        </p:nvCxnSpPr>
        <p:spPr>
          <a:xfrm>
            <a:off x="899997" y="3360255"/>
            <a:ext cx="626409" cy="12705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846000" y="1652630"/>
            <a:ext cx="7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Web</a:t>
            </a:r>
          </a:p>
          <a:p>
            <a:r>
              <a:rPr lang="en-US" sz="1400" dirty="0" smtClean="0"/>
              <a:t>Access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68004" y="1634863"/>
            <a:ext cx="645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PhoneApp</a:t>
            </a:r>
            <a:endParaRPr lang="en-US" sz="14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1785614" y="2383889"/>
            <a:ext cx="121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Monitor</a:t>
            </a:r>
          </a:p>
          <a:p>
            <a:r>
              <a:rPr lang="en-US" sz="1400" dirty="0" smtClean="0"/>
              <a:t>experiments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80011" y="3646316"/>
            <a:ext cx="121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Monitor</a:t>
            </a:r>
          </a:p>
          <a:p>
            <a:r>
              <a:rPr lang="en-US" sz="1400" dirty="0" smtClean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4800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57115" y="963044"/>
            <a:ext cx="1267085" cy="14568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13046" y="963045"/>
            <a:ext cx="1817905" cy="14578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Executor</a:t>
            </a:r>
          </a:p>
        </p:txBody>
      </p:sp>
      <p:sp>
        <p:nvSpPr>
          <p:cNvPr id="7" name="Can 6"/>
          <p:cNvSpPr/>
          <p:nvPr/>
        </p:nvSpPr>
        <p:spPr>
          <a:xfrm>
            <a:off x="5374915" y="4114800"/>
            <a:ext cx="1481717" cy="1768199"/>
          </a:xfrm>
          <a:prstGeom prst="can">
            <a:avLst/>
          </a:prstGeom>
          <a:solidFill>
            <a:srgbClr val="008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Experiment Subject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US" dirty="0" smtClean="0">
                <a:solidFill>
                  <a:srgbClr val="FFFFFF"/>
                </a:solidFill>
              </a:rPr>
              <a:t>DBMS)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  <a:endCxn id="36" idx="1"/>
          </p:cNvCxnSpPr>
          <p:nvPr/>
        </p:nvCxnSpPr>
        <p:spPr>
          <a:xfrm>
            <a:off x="2490658" y="2419941"/>
            <a:ext cx="287889" cy="221150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1"/>
          </p:cNvCxnSpPr>
          <p:nvPr/>
        </p:nvCxnSpPr>
        <p:spPr>
          <a:xfrm flipH="1">
            <a:off x="6115774" y="2420865"/>
            <a:ext cx="6225" cy="169393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7979" y="2514362"/>
            <a:ext cx="20441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Run</a:t>
            </a:r>
            <a:r>
              <a:rPr lang="en-US" sz="1400" dirty="0"/>
              <a:t> </a:t>
            </a:r>
            <a:r>
              <a:rPr lang="en-US" sz="1400" dirty="0" smtClean="0"/>
              <a:t>an experiment</a:t>
            </a:r>
          </a:p>
          <a:p>
            <a:r>
              <a:rPr lang="en-US" sz="1400" dirty="0" smtClean="0"/>
              <a:t>based on a scenario</a:t>
            </a:r>
          </a:p>
          <a:p>
            <a:r>
              <a:rPr lang="en-US" sz="1400" dirty="0" smtClean="0"/>
              <a:t>- Populate tables</a:t>
            </a:r>
          </a:p>
          <a:p>
            <a:r>
              <a:rPr lang="en-US" sz="1400" dirty="0" smtClean="0"/>
              <a:t>- Change table cardinality </a:t>
            </a:r>
          </a:p>
          <a:p>
            <a:r>
              <a:rPr lang="en-US" sz="1400" dirty="0" smtClean="0"/>
              <a:t>- Execute and time queries defined in the experiment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5105400" y="779236"/>
            <a:ext cx="3089182" cy="5215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71892" y="836483"/>
            <a:ext cx="2407526" cy="1833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05000" y="4495800"/>
            <a:ext cx="1670733" cy="1499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6" name="Can 35"/>
          <p:cNvSpPr/>
          <p:nvPr/>
        </p:nvSpPr>
        <p:spPr>
          <a:xfrm>
            <a:off x="2037688" y="4631442"/>
            <a:ext cx="1481717" cy="1251558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LabShelf</a:t>
            </a:r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Server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0937" y="2656114"/>
            <a:ext cx="1964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 Create a user and </a:t>
            </a:r>
          </a:p>
          <a:p>
            <a:r>
              <a:rPr lang="en-US" sz="1400" dirty="0" smtClean="0"/>
              <a:t>a lab notebook</a:t>
            </a:r>
          </a:p>
          <a:p>
            <a:r>
              <a:rPr lang="en-US" sz="1400" dirty="0" smtClean="0"/>
              <a:t>- Load an experiment</a:t>
            </a:r>
          </a:p>
          <a:p>
            <a:r>
              <a:rPr lang="en-US" sz="1400" dirty="0" smtClean="0"/>
              <a:t>- Launch/pause/</a:t>
            </a:r>
            <a:r>
              <a:rPr lang="en-US" sz="1400" dirty="0"/>
              <a:t>r</a:t>
            </a:r>
            <a:r>
              <a:rPr lang="en-US" sz="1400" dirty="0" smtClean="0"/>
              <a:t>esume</a:t>
            </a:r>
          </a:p>
          <a:p>
            <a:r>
              <a:rPr lang="en-US" sz="1400" dirty="0" smtClean="0"/>
              <a:t>an experiment run</a:t>
            </a:r>
          </a:p>
          <a:p>
            <a:r>
              <a:rPr lang="en-US" sz="1400" dirty="0" smtClean="0"/>
              <a:t>- Analyze the results </a:t>
            </a:r>
          </a:p>
          <a:p>
            <a:r>
              <a:rPr lang="en-US" sz="1400" dirty="0" smtClean="0"/>
              <a:t>of the completed run using plugins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02368" y="5995068"/>
            <a:ext cx="2911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Store experiment and analysis results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756593" y="3244533"/>
            <a:ext cx="15882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- Poll any </a:t>
            </a:r>
          </a:p>
          <a:p>
            <a:r>
              <a:rPr lang="en-US" sz="1400" dirty="0" smtClean="0"/>
              <a:t>pending run</a:t>
            </a:r>
          </a:p>
          <a:p>
            <a:r>
              <a:rPr lang="en-US" sz="1400" dirty="0" smtClean="0"/>
              <a:t>- Update</a:t>
            </a:r>
          </a:p>
          <a:p>
            <a:r>
              <a:rPr lang="en-US" sz="1400" dirty="0" smtClean="0"/>
              <a:t>experiment run status</a:t>
            </a:r>
          </a:p>
          <a:p>
            <a:r>
              <a:rPr lang="en-US" sz="1400" dirty="0" smtClean="0"/>
              <a:t>- Store query </a:t>
            </a:r>
          </a:p>
          <a:p>
            <a:r>
              <a:rPr lang="en-US" sz="1400" dirty="0" smtClean="0"/>
              <a:t>execution results</a:t>
            </a:r>
          </a:p>
          <a:p>
            <a:r>
              <a:rPr lang="en-US" sz="1400" dirty="0" smtClean="0"/>
              <a:t>(elapsed time, </a:t>
            </a:r>
          </a:p>
          <a:p>
            <a:r>
              <a:rPr lang="en-US" sz="1400" dirty="0" smtClean="0"/>
              <a:t>query plan and</a:t>
            </a:r>
          </a:p>
          <a:p>
            <a:r>
              <a:rPr lang="en-US" sz="1400" dirty="0" smtClean="0"/>
              <a:t>plan operator estimates)</a:t>
            </a:r>
          </a:p>
        </p:txBody>
      </p:sp>
      <p:cxnSp>
        <p:nvCxnSpPr>
          <p:cNvPr id="47" name="Straight Arrow Connector 46"/>
          <p:cNvCxnSpPr>
            <a:stCxn id="6" idx="1"/>
          </p:cNvCxnSpPr>
          <p:nvPr/>
        </p:nvCxnSpPr>
        <p:spPr>
          <a:xfrm flipH="1">
            <a:off x="3124200" y="1691955"/>
            <a:ext cx="2088846" cy="293948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02205" y="148146"/>
            <a:ext cx="8078240" cy="6154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57131" y="215322"/>
            <a:ext cx="224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AZDBLab</a:t>
            </a:r>
            <a:r>
              <a:rPr lang="en-US" dirty="0" smtClean="0"/>
              <a:t> Architecture</a:t>
            </a:r>
          </a:p>
        </p:txBody>
      </p:sp>
      <p:pic>
        <p:nvPicPr>
          <p:cNvPr id="1026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1" y="281026"/>
            <a:ext cx="1049839" cy="9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Elbow Connector 2"/>
          <p:cNvCxnSpPr>
            <a:stCxn id="1026" idx="2"/>
            <a:endCxn id="29" idx="1"/>
          </p:cNvCxnSpPr>
          <p:nvPr/>
        </p:nvCxnSpPr>
        <p:spPr>
          <a:xfrm rot="16200000" flipH="1">
            <a:off x="987310" y="1068648"/>
            <a:ext cx="475782" cy="89338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2205" y="1749623"/>
            <a:ext cx="165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 Run observer</a:t>
            </a:r>
          </a:p>
          <a:p>
            <a:r>
              <a:rPr lang="en-US" sz="1400" dirty="0" smtClean="0"/>
              <a:t>- Select a </a:t>
            </a:r>
            <a:r>
              <a:rPr lang="en-US" sz="1400" dirty="0" err="1" smtClean="0"/>
              <a:t>labshelf</a:t>
            </a:r>
            <a:endParaRPr lang="en-US" sz="1400" dirty="0" smtClean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81" y="1966113"/>
            <a:ext cx="446792" cy="44679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124595" y="963045"/>
            <a:ext cx="754174" cy="1449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497874"/>
            <a:ext cx="446792" cy="4467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81" y="990600"/>
            <a:ext cx="446792" cy="44679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rot="5400000">
            <a:off x="3010752" y="1599341"/>
            <a:ext cx="1428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Analysis Plugins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12" y="1974073"/>
            <a:ext cx="446792" cy="44679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7018226" y="958479"/>
            <a:ext cx="924526" cy="1462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31" y="1505834"/>
            <a:ext cx="446792" cy="44679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12" y="998560"/>
            <a:ext cx="446792" cy="44679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 rot="5400000">
            <a:off x="6710375" y="1661135"/>
            <a:ext cx="194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Experiment/</a:t>
            </a:r>
          </a:p>
          <a:p>
            <a:r>
              <a:rPr lang="en-US" sz="1400" dirty="0" smtClean="0"/>
              <a:t>scenario Plugins</a:t>
            </a:r>
          </a:p>
        </p:txBody>
      </p:sp>
    </p:spTree>
    <p:extLst>
      <p:ext uri="{BB962C8B-B14F-4D97-AF65-F5344CB8AC3E}">
        <p14:creationId xmlns:p14="http://schemas.microsoft.com/office/powerpoint/2010/main" val="27010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cess 20"/>
          <p:cNvSpPr/>
          <p:nvPr/>
        </p:nvSpPr>
        <p:spPr>
          <a:xfrm>
            <a:off x="3458732" y="534787"/>
            <a:ext cx="1825681" cy="38556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a Scenario</a:t>
            </a:r>
            <a:endParaRPr lang="en-US" dirty="0"/>
          </a:p>
        </p:txBody>
      </p:sp>
      <p:sp>
        <p:nvSpPr>
          <p:cNvPr id="23" name="Process 22"/>
          <p:cNvSpPr/>
          <p:nvPr/>
        </p:nvSpPr>
        <p:spPr>
          <a:xfrm>
            <a:off x="5933921" y="1380173"/>
            <a:ext cx="2264839" cy="391931"/>
          </a:xfrm>
          <a:prstGeom prst="flowChartProcess">
            <a:avLst/>
          </a:prstGeom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Query Generation Spec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Process 23"/>
          <p:cNvSpPr/>
          <p:nvPr/>
        </p:nvSpPr>
        <p:spPr>
          <a:xfrm>
            <a:off x="3056176" y="3107475"/>
            <a:ext cx="2630794" cy="39193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Load t</a:t>
            </a:r>
            <a:r>
              <a:rPr lang="en-US" dirty="0" smtClean="0"/>
              <a:t>he Experiment</a:t>
            </a:r>
            <a:endParaRPr lang="en-US" dirty="0"/>
          </a:p>
        </p:txBody>
      </p:sp>
      <p:sp>
        <p:nvSpPr>
          <p:cNvPr id="26" name="Process 25"/>
          <p:cNvSpPr/>
          <p:nvPr/>
        </p:nvSpPr>
        <p:spPr>
          <a:xfrm>
            <a:off x="3052757" y="3810723"/>
            <a:ext cx="2630794" cy="39193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the Experiment</a:t>
            </a:r>
            <a:endParaRPr lang="en-US" dirty="0"/>
          </a:p>
        </p:txBody>
      </p:sp>
      <p:sp>
        <p:nvSpPr>
          <p:cNvPr id="27" name="Process 26"/>
          <p:cNvSpPr/>
          <p:nvPr/>
        </p:nvSpPr>
        <p:spPr>
          <a:xfrm>
            <a:off x="2693308" y="4500114"/>
            <a:ext cx="3356530" cy="39193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 the Experiment Results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2"/>
            <a:endCxn id="88" idx="0"/>
          </p:cNvCxnSpPr>
          <p:nvPr/>
        </p:nvCxnSpPr>
        <p:spPr>
          <a:xfrm>
            <a:off x="4371573" y="920355"/>
            <a:ext cx="0" cy="29304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8" idx="2"/>
            <a:endCxn id="24" idx="0"/>
          </p:cNvCxnSpPr>
          <p:nvPr/>
        </p:nvCxnSpPr>
        <p:spPr>
          <a:xfrm>
            <a:off x="4371573" y="2846396"/>
            <a:ext cx="0" cy="26107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2"/>
            <a:endCxn id="26" idx="0"/>
          </p:cNvCxnSpPr>
          <p:nvPr/>
        </p:nvCxnSpPr>
        <p:spPr>
          <a:xfrm flipH="1">
            <a:off x="4368154" y="3499406"/>
            <a:ext cx="3419" cy="31131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2"/>
            <a:endCxn id="27" idx="0"/>
          </p:cNvCxnSpPr>
          <p:nvPr/>
        </p:nvCxnSpPr>
        <p:spPr>
          <a:xfrm>
            <a:off x="4368154" y="4202654"/>
            <a:ext cx="3419" cy="29746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rocess 31"/>
          <p:cNvSpPr/>
          <p:nvPr/>
        </p:nvSpPr>
        <p:spPr>
          <a:xfrm>
            <a:off x="637612" y="1380173"/>
            <a:ext cx="2072566" cy="400087"/>
          </a:xfrm>
          <a:prstGeom prst="flowChartProcess">
            <a:avLst/>
          </a:prstGeom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 Population Spec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8" name="Process 87"/>
          <p:cNvSpPr/>
          <p:nvPr/>
        </p:nvSpPr>
        <p:spPr>
          <a:xfrm>
            <a:off x="462674" y="1213404"/>
            <a:ext cx="7817797" cy="1632992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Process 98"/>
          <p:cNvSpPr/>
          <p:nvPr/>
        </p:nvSpPr>
        <p:spPr>
          <a:xfrm>
            <a:off x="2876237" y="2290417"/>
            <a:ext cx="2961154" cy="39193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an Experiment Spec</a:t>
            </a:r>
            <a:endParaRPr lang="en-US" dirty="0"/>
          </a:p>
        </p:txBody>
      </p:sp>
      <p:cxnSp>
        <p:nvCxnSpPr>
          <p:cNvPr id="102" name="Straight Arrow Connector 101"/>
          <p:cNvCxnSpPr>
            <a:stCxn id="23" idx="2"/>
            <a:endCxn id="99" idx="0"/>
          </p:cNvCxnSpPr>
          <p:nvPr/>
        </p:nvCxnSpPr>
        <p:spPr>
          <a:xfrm flipH="1">
            <a:off x="4356814" y="1772104"/>
            <a:ext cx="2709527" cy="51831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32" idx="2"/>
            <a:endCxn id="99" idx="0"/>
          </p:cNvCxnSpPr>
          <p:nvPr/>
        </p:nvCxnSpPr>
        <p:spPr>
          <a:xfrm>
            <a:off x="1673895" y="1780260"/>
            <a:ext cx="2682919" cy="51015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Process 123"/>
          <p:cNvSpPr/>
          <p:nvPr/>
        </p:nvSpPr>
        <p:spPr>
          <a:xfrm>
            <a:off x="2927216" y="1383357"/>
            <a:ext cx="2853078" cy="400087"/>
          </a:xfrm>
          <a:prstGeom prst="flowChartProcess">
            <a:avLst/>
          </a:prstGeom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Table Cardinality Variation Spec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689614" y="1969976"/>
            <a:ext cx="12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Referenced by 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5819147" y="1947296"/>
            <a:ext cx="12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Referenced by </a:t>
            </a:r>
            <a:endParaRPr lang="en-US" sz="1400" dirty="0"/>
          </a:p>
        </p:txBody>
      </p:sp>
      <p:cxnSp>
        <p:nvCxnSpPr>
          <p:cNvPr id="131" name="Straight Arrow Connector 130"/>
          <p:cNvCxnSpPr>
            <a:stCxn id="124" idx="2"/>
            <a:endCxn id="99" idx="0"/>
          </p:cNvCxnSpPr>
          <p:nvPr/>
        </p:nvCxnSpPr>
        <p:spPr>
          <a:xfrm>
            <a:off x="4353755" y="1783444"/>
            <a:ext cx="3059" cy="50697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8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val 198"/>
          <p:cNvSpPr/>
          <p:nvPr/>
        </p:nvSpPr>
        <p:spPr>
          <a:xfrm>
            <a:off x="1815737" y="200237"/>
            <a:ext cx="1556473" cy="590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Pending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4119338" y="200237"/>
            <a:ext cx="1556473" cy="590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Running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6953673" y="200237"/>
            <a:ext cx="1556473" cy="590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Completed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1820967" y="1221582"/>
            <a:ext cx="1556473" cy="590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Aborted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4116921" y="1221582"/>
            <a:ext cx="1556473" cy="590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Paused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6279064" y="1222971"/>
            <a:ext cx="1556473" cy="590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Resume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05" name="Straight Arrow Connector 204"/>
          <p:cNvCxnSpPr>
            <a:stCxn id="203" idx="2"/>
            <a:endCxn id="18" idx="6"/>
          </p:cNvCxnSpPr>
          <p:nvPr/>
        </p:nvCxnSpPr>
        <p:spPr>
          <a:xfrm flipH="1" flipV="1">
            <a:off x="3463845" y="1513769"/>
            <a:ext cx="653076" cy="303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03" idx="6"/>
            <a:endCxn id="204" idx="2"/>
          </p:cNvCxnSpPr>
          <p:nvPr/>
        </p:nvCxnSpPr>
        <p:spPr>
          <a:xfrm>
            <a:off x="5673394" y="1516806"/>
            <a:ext cx="605670" cy="138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99" idx="4"/>
            <a:endCxn id="18" idx="0"/>
          </p:cNvCxnSpPr>
          <p:nvPr/>
        </p:nvCxnSpPr>
        <p:spPr>
          <a:xfrm flipH="1">
            <a:off x="2587545" y="790685"/>
            <a:ext cx="6429" cy="33185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99" idx="6"/>
            <a:endCxn id="200" idx="2"/>
          </p:cNvCxnSpPr>
          <p:nvPr/>
        </p:nvCxnSpPr>
        <p:spPr>
          <a:xfrm>
            <a:off x="3372210" y="495461"/>
            <a:ext cx="747128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200" idx="6"/>
            <a:endCxn id="16" idx="2"/>
          </p:cNvCxnSpPr>
          <p:nvPr/>
        </p:nvCxnSpPr>
        <p:spPr>
          <a:xfrm flipV="1">
            <a:off x="5675811" y="494860"/>
            <a:ext cx="1182189" cy="60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200" idx="4"/>
            <a:endCxn id="203" idx="0"/>
          </p:cNvCxnSpPr>
          <p:nvPr/>
        </p:nvCxnSpPr>
        <p:spPr>
          <a:xfrm flipH="1">
            <a:off x="4895158" y="790685"/>
            <a:ext cx="2417" cy="4308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204" idx="0"/>
            <a:endCxn id="200" idx="5"/>
          </p:cNvCxnSpPr>
          <p:nvPr/>
        </p:nvCxnSpPr>
        <p:spPr>
          <a:xfrm flipH="1" flipV="1">
            <a:off x="5447871" y="704216"/>
            <a:ext cx="1609430" cy="51875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00" idx="3"/>
            <a:endCxn id="18" idx="7"/>
          </p:cNvCxnSpPr>
          <p:nvPr/>
        </p:nvCxnSpPr>
        <p:spPr>
          <a:xfrm flipH="1">
            <a:off x="3207183" y="704216"/>
            <a:ext cx="1140095" cy="53291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858000" y="115389"/>
            <a:ext cx="1752600" cy="7589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711245" y="1122538"/>
            <a:ext cx="1752600" cy="7824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stCxn id="228" idx="6"/>
            <a:endCxn id="199" idx="2"/>
          </p:cNvCxnSpPr>
          <p:nvPr/>
        </p:nvCxnSpPr>
        <p:spPr>
          <a:xfrm>
            <a:off x="571500" y="494859"/>
            <a:ext cx="1244237" cy="60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8" name="Oval 227"/>
          <p:cNvSpPr/>
          <p:nvPr/>
        </p:nvSpPr>
        <p:spPr>
          <a:xfrm>
            <a:off x="367937" y="396887"/>
            <a:ext cx="203563" cy="195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/>
          <p:cNvSpPr txBox="1"/>
          <p:nvPr/>
        </p:nvSpPr>
        <p:spPr>
          <a:xfrm>
            <a:off x="596537" y="476207"/>
            <a:ext cx="1778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Launch an </a:t>
            </a:r>
          </a:p>
          <a:p>
            <a:r>
              <a:rPr lang="en-US" dirty="0" smtClean="0"/>
              <a:t>Experiment Run</a:t>
            </a:r>
            <a:endParaRPr lang="en-US" dirty="0"/>
          </a:p>
        </p:txBody>
      </p:sp>
      <p:sp>
        <p:nvSpPr>
          <p:cNvPr id="231" name="Rectangle 230"/>
          <p:cNvSpPr/>
          <p:nvPr/>
        </p:nvSpPr>
        <p:spPr>
          <a:xfrm>
            <a:off x="228600" y="52252"/>
            <a:ext cx="8534400" cy="1942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37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40630</TotalTime>
  <Words>262</Words>
  <Application>Microsoft Office PowerPoint</Application>
  <PresentationFormat>On-screen Show (4:3)</PresentationFormat>
  <Paragraphs>92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U of 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Youngkyoon Suh</dc:creator>
  <cp:lastModifiedBy>yksuh</cp:lastModifiedBy>
  <cp:revision>40</cp:revision>
  <dcterms:created xsi:type="dcterms:W3CDTF">2013-05-26T07:24:05Z</dcterms:created>
  <dcterms:modified xsi:type="dcterms:W3CDTF">2013-12-05T23:02:38Z</dcterms:modified>
</cp:coreProperties>
</file>